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314" r:id="rId2"/>
    <p:sldId id="311" r:id="rId3"/>
    <p:sldId id="313" r:id="rId4"/>
    <p:sldId id="304" r:id="rId5"/>
    <p:sldId id="306" r:id="rId6"/>
    <p:sldId id="298" r:id="rId7"/>
    <p:sldId id="267" r:id="rId8"/>
    <p:sldId id="261" r:id="rId9"/>
    <p:sldId id="308" r:id="rId10"/>
    <p:sldId id="309" r:id="rId11"/>
    <p:sldId id="305" r:id="rId12"/>
    <p:sldId id="317" r:id="rId13"/>
    <p:sldId id="315" r:id="rId14"/>
    <p:sldId id="316" r:id="rId1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56" autoAdjust="0"/>
    <p:restoredTop sz="94660"/>
  </p:normalViewPr>
  <p:slideViewPr>
    <p:cSldViewPr>
      <p:cViewPr varScale="1">
        <p:scale>
          <a:sx n="64" d="100"/>
          <a:sy n="64" d="100"/>
        </p:scale>
        <p:origin x="-67" y="-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6E020-F439-4649-8FA3-4373A08D641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7FF29-8B6C-4635-91F2-D3241F6D37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734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D380DD-543C-4560-9500-1CE3020F5E1B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D8FEF9-043C-48E5-A529-D4AAF0DA931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7CF9B4-D449-41B4-A182-D5ED39E9A9A3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86B6A3-F49B-4CF3-ACA0-4DC01BB45E9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77C83663-5571-458E-8BE6-5764EFFECCC1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1A192B-35BF-4662-84DA-1BF2A34E30D5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5A14F1-7DA3-4EEC-9161-5E820445A3C5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130E70-121A-4F55-90A9-0449CF5DFCF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7B7062C-5121-4CAA-B692-2C8A1165D50F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A8501FBE-634D-430F-8B2A-F6D0D8ADF33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9E95EC-DCD7-4C4E-90DD-10F0E021940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343D4E-9BB3-4F1F-BE8E-37BF3513CFE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31026F-94A0-47A3-AA13-DD76C5A1E73D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6C89C0-79BA-49A0-A671-ADE4C62B8E1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9C838-53E5-481C-9B64-8A01C52662C1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CE9F94-1509-4FDA-8FCC-3A090CBE8DD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6E0FF00-6E4A-4F70-8305-53373169ADAD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EA2728-40CB-4321-91D6-788F331FB9A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61AB6A-E690-4113-8BA1-9CB719A28F36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5477AB-4280-4AAB-99F2-B979E75D3A3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8AD05B-AC67-4107-BFF0-C336C59BD079}" type="datetimeFigureOut">
              <a:rPr lang="ru-RU" smtClean="0">
                <a:solidFill>
                  <a:srgbClr val="000000"/>
                </a:solidFill>
              </a:rPr>
              <a:pPr>
                <a:defRPr/>
              </a:pPr>
              <a:t>08.11.2018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FAB475-BF9F-482B-BE78-C0A4EBEC65F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306DD5-4896-4F7C-9635-3B64D63D37C1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A60BB7F-2F0C-42C6-A1E6-4BE3594A4D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87450" y="188913"/>
            <a:ext cx="6858000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Управление образования Исполнительного комитета муниципального образования города Казани </a:t>
            </a: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Информационно-методический отдел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928663" y="1173799"/>
            <a:ext cx="6786610" cy="646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i="1" dirty="0" err="1" smtClean="0">
                <a:latin typeface="Times New Roman"/>
                <a:ea typeface="Calibri"/>
                <a:cs typeface="Times New Roman"/>
              </a:rPr>
              <a:t>Профстандарт</a:t>
            </a:r>
            <a:r>
              <a:rPr lang="ru-RU" sz="3200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3200" b="1" i="1" dirty="0">
                <a:latin typeface="Times New Roman"/>
                <a:ea typeface="Calibri"/>
                <a:cs typeface="Times New Roman"/>
              </a:rPr>
              <a:t>руководителя и педагога - основа проектирования методического </a:t>
            </a:r>
            <a:r>
              <a:rPr lang="ru-RU" sz="3200" b="1" i="1" dirty="0" smtClean="0">
                <a:latin typeface="Times New Roman"/>
                <a:ea typeface="Calibri"/>
                <a:cs typeface="Times New Roman"/>
              </a:rPr>
              <a:t>сервиса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400" b="1" dirty="0" smtClean="0"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ru-RU" sz="2000" b="1" smtClean="0">
                <a:latin typeface="Times New Roman"/>
                <a:ea typeface="Calibri"/>
                <a:cs typeface="Times New Roman"/>
              </a:rPr>
              <a:t>                                                         </a:t>
            </a: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    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b="1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3200" b="1" dirty="0">
              <a:effectLst/>
              <a:latin typeface="Times New Roman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ru-RU" sz="2400" b="1" i="1" dirty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100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20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3752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404664"/>
            <a:ext cx="849694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Маркетинговый </a:t>
            </a:r>
            <a:r>
              <a:rPr lang="ru-RU" sz="2000" b="1" dirty="0" smtClean="0"/>
              <a:t>сервис</a:t>
            </a:r>
          </a:p>
          <a:p>
            <a:r>
              <a:rPr lang="ru-RU" sz="2000" dirty="0" smtClean="0"/>
              <a:t>Создание </a:t>
            </a:r>
            <a:r>
              <a:rPr lang="ru-RU" sz="2000" dirty="0"/>
              <a:t>условий для прогнозирования педагогами и образовательными учреждениями структуры, содержания и уровня предоставляемых образовательных </a:t>
            </a:r>
            <a:r>
              <a:rPr lang="ru-RU" sz="2000" dirty="0" smtClean="0"/>
              <a:t>услуг</a:t>
            </a:r>
          </a:p>
          <a:p>
            <a:r>
              <a:rPr lang="ru-RU" sz="2000" b="1" dirty="0" smtClean="0"/>
              <a:t>Консалтинговый сервис</a:t>
            </a:r>
          </a:p>
          <a:p>
            <a:r>
              <a:rPr lang="ru-RU" sz="2000" dirty="0" smtClean="0"/>
              <a:t>Создание </a:t>
            </a:r>
            <a:r>
              <a:rPr lang="ru-RU" sz="2000" dirty="0"/>
              <a:t>условий для оказания адресной помощи педагогам и руководителям ОУ</a:t>
            </a:r>
          </a:p>
          <a:p>
            <a:r>
              <a:rPr lang="ru-RU" sz="2000" dirty="0"/>
              <a:t>Подбор стратегий позитивного выхода из конфликтных, кризисных и проблемных ситуаций</a:t>
            </a:r>
          </a:p>
          <a:p>
            <a:r>
              <a:rPr lang="ru-RU" sz="2000" b="1" dirty="0"/>
              <a:t>Экспертный </a:t>
            </a:r>
            <a:r>
              <a:rPr lang="ru-RU" sz="2000" b="1" dirty="0" smtClean="0"/>
              <a:t>сервис</a:t>
            </a:r>
          </a:p>
          <a:p>
            <a:r>
              <a:rPr lang="ru-RU" sz="2000" dirty="0"/>
              <a:t>Создание условий для исследования и квалифицированной оценки образовательных и инновационных процессов в муниципальной системе образования</a:t>
            </a:r>
          </a:p>
          <a:p>
            <a:r>
              <a:rPr lang="ru-RU" sz="2000" dirty="0"/>
              <a:t>Оценка эффективности той или иной педагогической системы.</a:t>
            </a:r>
          </a:p>
          <a:p>
            <a:r>
              <a:rPr lang="en-US" sz="2000" b="1" dirty="0"/>
              <a:t>PR-</a:t>
            </a:r>
            <a:r>
              <a:rPr lang="ru-RU" sz="2000" b="1" dirty="0" smtClean="0"/>
              <a:t>сервис</a:t>
            </a:r>
          </a:p>
          <a:p>
            <a:r>
              <a:rPr lang="ru-RU" sz="2000" dirty="0"/>
              <a:t>Создание условий для распространения передового и инновационного педагогического опыта, нововведений, реализуемых ОУ как внутри муниципальной системы образования, так и на региональном и федеральном уровне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8491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129738"/>
            <a:ext cx="7786742" cy="651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2245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rpp.nashaucheba.ru/pars_docs/refs/152/151222/img25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7786742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786742" cy="12588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b="1" dirty="0" smtClean="0"/>
              <a:t>Необходимость наполнения </a:t>
            </a:r>
            <a:r>
              <a:rPr lang="ru-RU" sz="2800" b="1" dirty="0" err="1" smtClean="0"/>
              <a:t>Профстандарта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</a:t>
            </a:r>
            <a:r>
              <a:rPr lang="ru-RU" sz="2800" b="1" dirty="0" err="1" smtClean="0"/>
              <a:t>новыми</a:t>
            </a:r>
            <a:r>
              <a:rPr lang="ru-RU" sz="2800" b="1" dirty="0" smtClean="0"/>
              <a:t> компетенциями: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79389" y="1341438"/>
            <a:ext cx="7678760" cy="5256212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Работа с одаренными учащимися.</a:t>
            </a:r>
          </a:p>
          <a:p>
            <a:pPr eaLnBrk="1" hangingPunct="1"/>
            <a:r>
              <a:rPr lang="ru-RU" sz="2800" dirty="0" smtClean="0"/>
              <a:t>Работа в условиях реализации программ инклюзивного образования.</a:t>
            </a:r>
          </a:p>
          <a:p>
            <a:pPr eaLnBrk="1" hangingPunct="1"/>
            <a:r>
              <a:rPr lang="ru-RU" sz="2800" dirty="0" smtClean="0"/>
              <a:t>Работа с учащимися, имеющими проблемы в развитии.</a:t>
            </a:r>
          </a:p>
          <a:p>
            <a:pPr eaLnBrk="1" hangingPunct="1"/>
            <a:r>
              <a:rPr lang="ru-RU" sz="2800" dirty="0" smtClean="0"/>
              <a:t>Работа с </a:t>
            </a:r>
            <a:r>
              <a:rPr lang="ru-RU" sz="2800" dirty="0" err="1" smtClean="0"/>
              <a:t>девиантными</a:t>
            </a:r>
            <a:r>
              <a:rPr lang="ru-RU" sz="2800" dirty="0" smtClean="0"/>
              <a:t>, зависимыми, социально запущенными и социально уязвимыми учащимися, имеющими серьезные отклонения в поведении.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8157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5-bal.ru/pars_docs/refs/75/74910/74910_html_65b94c70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7786742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371" y="177097"/>
            <a:ext cx="7521575" cy="537259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3200" b="1" cap="none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Задачи методической службы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46538" y="836712"/>
            <a:ext cx="6192687" cy="10081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– </a:t>
            </a:r>
            <a:r>
              <a:rPr lang="ru-RU" b="1" dirty="0">
                <a:solidFill>
                  <a:srgbClr val="C00000"/>
                </a:solidFill>
              </a:rPr>
              <a:t>повышение качества образования через </a:t>
            </a:r>
            <a:r>
              <a:rPr lang="ru-RU" b="1" dirty="0" smtClean="0">
                <a:solidFill>
                  <a:srgbClr val="C00000"/>
                </a:solidFill>
              </a:rPr>
              <a:t>формирование и развитие профессиональной культуры  педагогического сообщества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6539" y="1916832"/>
            <a:ext cx="2928938" cy="3600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CC"/>
                </a:solidFill>
              </a:rPr>
              <a:t>Задачи: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7" name="Прямоугольник с одним скругленным углом 6"/>
          <p:cNvSpPr/>
          <p:nvPr/>
        </p:nvSpPr>
        <p:spPr>
          <a:xfrm>
            <a:off x="500034" y="2428868"/>
            <a:ext cx="7215238" cy="642941"/>
          </a:xfrm>
          <a:prstGeom prst="round1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2">
                <a:shade val="25000"/>
                <a:satMod val="15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</a:rPr>
              <a:t>-</a:t>
            </a:r>
            <a:r>
              <a:rPr lang="ru-RU" sz="1400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удовлетворение </a:t>
            </a:r>
            <a:r>
              <a:rPr lang="ru-RU" b="1" dirty="0">
                <a:solidFill>
                  <a:srgbClr val="002060"/>
                </a:solidFill>
              </a:rPr>
              <a:t>информационных, учебно-методических, образовательных потребностей педагогов</a:t>
            </a:r>
          </a:p>
        </p:txBody>
      </p:sp>
      <p:sp>
        <p:nvSpPr>
          <p:cNvPr id="8" name="Прямоугольник с одним скругленным углом 7"/>
          <p:cNvSpPr/>
          <p:nvPr/>
        </p:nvSpPr>
        <p:spPr>
          <a:xfrm>
            <a:off x="500034" y="3214686"/>
            <a:ext cx="7215238" cy="571504"/>
          </a:xfrm>
          <a:prstGeom prst="round1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оказание помощи в развитии творческого потенциала </a:t>
            </a:r>
            <a:r>
              <a:rPr lang="ru-RU" b="1" dirty="0" smtClean="0">
                <a:solidFill>
                  <a:srgbClr val="002060"/>
                </a:solidFill>
              </a:rPr>
              <a:t>педагогов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с одним скругленным углом 8"/>
          <p:cNvSpPr/>
          <p:nvPr/>
        </p:nvSpPr>
        <p:spPr>
          <a:xfrm>
            <a:off x="500034" y="3929066"/>
            <a:ext cx="7215238" cy="500066"/>
          </a:xfrm>
          <a:prstGeom prst="round1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4">
                <a:shade val="25000"/>
                <a:satMod val="15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/>
              <a:t>- </a:t>
            </a:r>
            <a:r>
              <a:rPr lang="ru-RU" b="1" dirty="0" smtClean="0">
                <a:solidFill>
                  <a:srgbClr val="002060"/>
                </a:solidFill>
              </a:rPr>
              <a:t>создание </a:t>
            </a:r>
            <a:r>
              <a:rPr lang="ru-RU" b="1" dirty="0">
                <a:solidFill>
                  <a:srgbClr val="002060"/>
                </a:solidFill>
              </a:rPr>
              <a:t>условий для организации и осуществления повышения квалификации и аттестации педагогов </a:t>
            </a:r>
            <a:r>
              <a:rPr lang="ru-RU" b="1" dirty="0" smtClean="0">
                <a:solidFill>
                  <a:srgbClr val="002060"/>
                </a:solidFill>
              </a:rPr>
              <a:t>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с одним скругленным углом 9"/>
          <p:cNvSpPr/>
          <p:nvPr/>
        </p:nvSpPr>
        <p:spPr>
          <a:xfrm>
            <a:off x="500034" y="4572008"/>
            <a:ext cx="7215238" cy="571505"/>
          </a:xfrm>
          <a:prstGeom prst="round1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1">
                <a:shade val="25000"/>
                <a:satMod val="15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- поддержка </a:t>
            </a:r>
            <a:r>
              <a:rPr lang="ru-RU" b="1" dirty="0">
                <a:solidFill>
                  <a:srgbClr val="002060"/>
                </a:solidFill>
              </a:rPr>
              <a:t>инновационной деятельности педагогов и учреждений </a:t>
            </a:r>
            <a:r>
              <a:rPr lang="ru-RU" b="1" dirty="0" smtClean="0">
                <a:solidFill>
                  <a:srgbClr val="002060"/>
                </a:solidFill>
              </a:rPr>
              <a:t>образования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500034" y="5286388"/>
            <a:ext cx="7215238" cy="500067"/>
          </a:xfrm>
          <a:prstGeom prst="round1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6">
                <a:shade val="25000"/>
                <a:satMod val="15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- обобщение </a:t>
            </a:r>
            <a:r>
              <a:rPr lang="ru-RU" b="1" dirty="0">
                <a:solidFill>
                  <a:srgbClr val="002060"/>
                </a:solidFill>
              </a:rPr>
              <a:t>и распространение </a:t>
            </a:r>
            <a:r>
              <a:rPr lang="ru-RU" b="1" dirty="0" smtClean="0">
                <a:solidFill>
                  <a:srgbClr val="002060"/>
                </a:solidFill>
              </a:rPr>
              <a:t>положительного </a:t>
            </a:r>
            <a:r>
              <a:rPr lang="ru-RU" b="1" dirty="0">
                <a:solidFill>
                  <a:srgbClr val="002060"/>
                </a:solidFill>
              </a:rPr>
              <a:t>педагогического и управленческого </a:t>
            </a:r>
            <a:r>
              <a:rPr lang="ru-RU" b="1" dirty="0" smtClean="0">
                <a:solidFill>
                  <a:srgbClr val="002060"/>
                </a:solidFill>
              </a:rPr>
              <a:t>опыта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с одним скругленным углом 11"/>
          <p:cNvSpPr/>
          <p:nvPr/>
        </p:nvSpPr>
        <p:spPr>
          <a:xfrm>
            <a:off x="500034" y="5929330"/>
            <a:ext cx="7215238" cy="775398"/>
          </a:xfrm>
          <a:prstGeom prst="round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- подготовка </a:t>
            </a:r>
            <a:r>
              <a:rPr lang="ru-RU" b="1" dirty="0">
                <a:solidFill>
                  <a:srgbClr val="002060"/>
                </a:solidFill>
              </a:rPr>
              <a:t>и проведение педагогических конференций, чтений, выставок, профессиональных педагогических </a:t>
            </a:r>
            <a:r>
              <a:rPr lang="ru-RU" b="1" dirty="0" smtClean="0">
                <a:solidFill>
                  <a:srgbClr val="002060"/>
                </a:solidFill>
              </a:rPr>
              <a:t>конкурсов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939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304"/>
    </mc:Choice>
    <mc:Fallback>
      <p:transition spd="slow" advTm="830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AutoShape 3"/>
          <p:cNvSpPr>
            <a:spLocks noChangeArrowheads="1"/>
          </p:cNvSpPr>
          <p:nvPr/>
        </p:nvSpPr>
        <p:spPr bwMode="gray">
          <a:xfrm rot="10800000">
            <a:off x="1874838" y="1295400"/>
            <a:ext cx="5530850" cy="765175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7524" name="AutoShape 4"/>
          <p:cNvSpPr>
            <a:spLocks noChangeArrowheads="1"/>
          </p:cNvSpPr>
          <p:nvPr/>
        </p:nvSpPr>
        <p:spPr bwMode="gray">
          <a:xfrm>
            <a:off x="913680" y="404664"/>
            <a:ext cx="7115101" cy="93610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Направления деятельности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методистов</a:t>
            </a:r>
            <a:endParaRPr lang="en-US" sz="3200" b="1" dirty="0">
              <a:solidFill>
                <a:srgbClr val="0000CC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gray">
          <a:xfrm>
            <a:off x="227756" y="2446597"/>
            <a:ext cx="3928319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u="sng" dirty="0" smtClean="0">
                <a:solidFill>
                  <a:srgbClr val="0000CC"/>
                </a:solidFill>
                <a:latin typeface="Franklin Gothic Book" pitchFamily="34" charset="0"/>
              </a:rPr>
              <a:t>Формы работы: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мониторинг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аудит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экспертиза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анализ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информационное сопровождение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dirty="0" smtClean="0">
                <a:solidFill>
                  <a:srgbClr val="0000CC"/>
                </a:solidFill>
                <a:latin typeface="Franklin Gothic Book" pitchFamily="34" charset="0"/>
              </a:rPr>
              <a:t>ведение банков данных</a:t>
            </a:r>
            <a:r>
              <a:rPr lang="en-US" dirty="0" smtClean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Franklin Gothic Book" pitchFamily="34" charset="0"/>
              </a:rPr>
              <a:t>Text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gray">
          <a:xfrm>
            <a:off x="96343" y="4577393"/>
            <a:ext cx="1756666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Verdana" pitchFamily="34" charset="0"/>
              </a:rPr>
              <a:t>Консалтинг</a:t>
            </a:r>
            <a:endParaRPr lang="ru-RU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gray">
          <a:xfrm>
            <a:off x="4875467" y="2065849"/>
            <a:ext cx="396044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Организационно-методическое</a:t>
            </a:r>
            <a:endParaRPr lang="ru-RU" sz="16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gray">
          <a:xfrm>
            <a:off x="59547" y="2018412"/>
            <a:ext cx="3852337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Информационно-аналитическое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gray">
          <a:xfrm>
            <a:off x="4875467" y="2469095"/>
            <a:ext cx="4145679" cy="31700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b="1" u="sng" dirty="0">
                <a:solidFill>
                  <a:srgbClr val="0000CC"/>
                </a:solidFill>
                <a:latin typeface="Franklin Gothic Book" pitchFamily="34" charset="0"/>
              </a:rPr>
              <a:t>Формы работы: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Семинары (обучающие, научно-практические, практикумы) для различных категорий </a:t>
            </a:r>
          </a:p>
          <a:p>
            <a:pPr eaLnBrk="0" hangingPunct="0"/>
            <a:r>
              <a:rPr lang="ru-RU" sz="1400" dirty="0">
                <a:solidFill>
                  <a:srgbClr val="0000CC"/>
                </a:solidFill>
                <a:latin typeface="Franklin Gothic Book" pitchFamily="34" charset="0"/>
              </a:rPr>
              <a:t> </a:t>
            </a: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      руководителей и педагогов ОО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Семинары с издательствами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Проекты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Тренинги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Мастер-классы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err="1" smtClean="0">
                <a:solidFill>
                  <a:srgbClr val="0000CC"/>
                </a:solidFill>
                <a:latin typeface="Franklin Gothic Book" pitchFamily="34" charset="0"/>
              </a:rPr>
              <a:t>Коуч</a:t>
            </a: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 сеты (методические маршруты) 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Экспертные советы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Проблемные/творческие группы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ШМО, РМО, ГМО, ВМО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Конкурсы для педагогов</a:t>
            </a:r>
          </a:p>
          <a:p>
            <a:pPr marL="342900" indent="-342900" eaLnBrk="0" hangingPunct="0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00CC"/>
                </a:solidFill>
                <a:latin typeface="Franklin Gothic Book" pitchFamily="34" charset="0"/>
              </a:rPr>
              <a:t>Конференции для педагогов</a:t>
            </a:r>
            <a:endParaRPr lang="en-US" sz="1400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gray">
          <a:xfrm>
            <a:off x="85189" y="5131360"/>
            <a:ext cx="4198779" cy="89255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Материально-техническое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(ресурсное обеспечение образовательного процесса)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gray">
          <a:xfrm>
            <a:off x="91478" y="6210720"/>
            <a:ext cx="4903908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Редакционно-издательская деятельность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1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696169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1279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024"/>
    </mc:Choice>
    <mc:Fallback>
      <p:transition spd="slow" advTm="902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9"/>
          <p:cNvSpPr txBox="1">
            <a:spLocks noChangeArrowheads="1"/>
          </p:cNvSpPr>
          <p:nvPr/>
        </p:nvSpPr>
        <p:spPr bwMode="auto">
          <a:xfrm>
            <a:off x="539552" y="1500174"/>
            <a:ext cx="7461472" cy="473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это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комплекс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адресных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дифференцированных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методических услуг,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технологично выверенных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обеспечивающих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эффективное взаимодействие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субъектов муниципальной системы образования, направленных на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удовлетворение актуальных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выявление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потенциальных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образовательных потребностей педагогов с целью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оснащения профессиональной деятельности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для достижения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новых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образовательных результатов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; процесс обслуживания образовательных запросов педагогов, обеспеченный необходимыми ресурсами</a:t>
            </a:r>
            <a:endParaRPr lang="ru-RU" sz="24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4100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20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662" y="214290"/>
            <a:ext cx="7500989" cy="122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28596" y="1357298"/>
            <a:ext cx="7849927" cy="4680520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748002" tIns="60960" rIns="60960" bIns="60960" numCol="1" spcCol="1270" anchor="ctr" anchorCtr="0">
            <a:noAutofit/>
          </a:bodyPr>
          <a:lstStyle/>
          <a:p>
            <a:pPr lvl="0"/>
            <a:r>
              <a:rPr lang="ru-RU" sz="2400" b="1" kern="1200" dirty="0" smtClean="0"/>
              <a:t> </a:t>
            </a:r>
            <a:endParaRPr lang="ru-RU" sz="2400" b="1" kern="1200" dirty="0"/>
          </a:p>
        </p:txBody>
      </p:sp>
    </p:spTree>
    <p:extLst>
      <p:ext uri="{BB962C8B-B14F-4D97-AF65-F5344CB8AC3E}">
        <p14:creationId xmlns:p14="http://schemas.microsoft.com/office/powerpoint/2010/main" xmlns="" val="38127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-37874"/>
            <a:ext cx="82153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ОСОБЕННОСТЬ МЕТОДИЧЕСКОГО СЕРВИСА</a:t>
            </a:r>
          </a:p>
          <a:p>
            <a:r>
              <a:rPr lang="ru-RU" sz="2000" dirty="0" smtClean="0"/>
              <a:t>•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деятельность «на опережение», прогнозирование и создание условий для выявления потенциальных образовательных потребностей, появление которых определяется новыми требованиями к образовательному процессу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обеспечение права выбора методической услуги, а значит, возможность реализации индивидуального образовательного маршрута педагога как средства достижения нового качества его профессиональной деятельности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процесса обслуживания на технологичной основе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условие качества методической услуги и достижение гарантированного результата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эффективное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непрерывное взаимодействие субъектов системы образования в процессе методического обслуживания;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•высокий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уровень профессионализма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23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63" y="50053"/>
            <a:ext cx="9620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928662" y="214290"/>
            <a:ext cx="7520940" cy="10026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endParaRPr lang="ru-RU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79512" y="857232"/>
            <a:ext cx="7821512" cy="4011928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аксиологический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smtClean="0"/>
              <a:t>целевая направленность </a:t>
            </a:r>
            <a:r>
              <a:rPr lang="ru-RU" sz="2400" dirty="0"/>
              <a:t>на удовлетворение актуальных и выявление потенциальных образовательных запросов; </a:t>
            </a:r>
            <a:endParaRPr lang="ru-RU" sz="2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вариативный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smtClean="0"/>
              <a:t>полнота </a:t>
            </a:r>
            <a:r>
              <a:rPr lang="ru-RU" sz="2400" dirty="0"/>
              <a:t>комплекса методических услуг для удовлетворения образовательного запроса педагога и обеспечение права выбора вида и формы обслуживания; </a:t>
            </a:r>
            <a:endParaRPr lang="ru-RU" sz="2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FF0000"/>
                </a:solidFill>
              </a:rPr>
              <a:t>андрагогический</a:t>
            </a:r>
            <a:r>
              <a:rPr lang="ru-RU" sz="2400" dirty="0" smtClean="0"/>
              <a:t> </a:t>
            </a:r>
            <a:r>
              <a:rPr lang="ru-RU" sz="2400" dirty="0"/>
              <a:t>– эффективность непрерывного взаимодействия субъектов в процессе постдипломного образования; </a:t>
            </a:r>
            <a:endParaRPr lang="ru-RU" sz="2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технологический</a:t>
            </a:r>
            <a:r>
              <a:rPr lang="ru-RU" sz="2400" dirty="0" smtClean="0"/>
              <a:t> </a:t>
            </a:r>
            <a:r>
              <a:rPr lang="ru-RU" sz="2400" dirty="0"/>
              <a:t>– построение процесса методического обслуживания на технологической основе; </a:t>
            </a:r>
            <a:endParaRPr lang="ru-RU" sz="2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системный </a:t>
            </a:r>
            <a:r>
              <a:rPr lang="ru-RU" sz="2400" dirty="0"/>
              <a:t>– </a:t>
            </a:r>
            <a:r>
              <a:rPr lang="ru-RU" sz="2400" dirty="0" smtClean="0"/>
              <a:t> интеграция всех вышеназванных подходов. 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1538" y="0"/>
            <a:ext cx="7532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Методологические подходы 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разработки методического сервиса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74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0108"/>
            <a:ext cx="8072462" cy="564360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ОРГАНИЗАЦИЯ МЕТОДИЧЕСКОЙ ДЕЯТЕЛЬНОСТИ КАК СЕРВИСА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требуется обеспечить </a:t>
            </a:r>
            <a:r>
              <a:rPr lang="ru-RU" sz="2400" dirty="0"/>
              <a:t>гибкость и </a:t>
            </a:r>
            <a:r>
              <a:rPr lang="ru-RU" sz="2400" dirty="0" smtClean="0"/>
              <a:t>мобильность реагирования </a:t>
            </a:r>
            <a:r>
              <a:rPr lang="ru-RU" sz="2400" dirty="0"/>
              <a:t>на образовательный запрос, </a:t>
            </a:r>
            <a:endParaRPr lang="ru-RU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400" dirty="0" err="1" smtClean="0"/>
              <a:t>целеориентированность</a:t>
            </a:r>
            <a:r>
              <a:rPr lang="ru-RU" sz="2400" dirty="0" smtClean="0"/>
              <a:t> </a:t>
            </a:r>
            <a:r>
              <a:rPr lang="ru-RU" sz="2400" dirty="0"/>
              <a:t>на достижение результата</a:t>
            </a:r>
            <a:r>
              <a:rPr lang="ru-RU" sz="2400" dirty="0" smtClean="0"/>
              <a:t>,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доступность и выбор методической услуги, </a:t>
            </a:r>
            <a:endParaRPr lang="ru-RU" sz="2400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наличие </a:t>
            </a:r>
            <a:r>
              <a:rPr lang="ru-RU" sz="2400" dirty="0"/>
              <a:t>необходимых ресурсов и квалификации у </a:t>
            </a:r>
            <a:r>
              <a:rPr lang="ru-RU" sz="2400" dirty="0" smtClean="0"/>
              <a:t>методистов, способных </a:t>
            </a:r>
            <a:r>
              <a:rPr lang="ru-RU" sz="2400" dirty="0"/>
              <a:t>на технологическом уровне построить методическое обеспечение образовательного запроса педагога</a:t>
            </a:r>
            <a:endParaRPr lang="ru-RU" sz="2400" b="1" dirty="0" smtClean="0"/>
          </a:p>
        </p:txBody>
      </p:sp>
      <p:pic>
        <p:nvPicPr>
          <p:cNvPr id="4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63" y="50053"/>
            <a:ext cx="9620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37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 descr="C:\Documents and Settings\rinat\Рабочий стол\эмблема У.О.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63" y="50053"/>
            <a:ext cx="9620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822960" y="260648"/>
            <a:ext cx="7520940" cy="653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Методическая услуга</a:t>
            </a:r>
            <a:endParaRPr lang="ru-RU" sz="4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0" y="1268760"/>
            <a:ext cx="7820942" cy="357984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это </a:t>
            </a:r>
            <a:r>
              <a:rPr lang="ru-RU" sz="2400" dirty="0"/>
              <a:t>деятельность специалистов по удовлетворению </a:t>
            </a:r>
            <a:r>
              <a:rPr lang="ru-RU" sz="2400" dirty="0" smtClean="0"/>
              <a:t>информационно-образовательных </a:t>
            </a:r>
            <a:r>
              <a:rPr lang="ru-RU" sz="2400" dirty="0"/>
              <a:t>нужд и потребностей в росте профессиональной квалификации или восполнению дефицитов педагогической компетентности субъектов системы образования (услуга – обслуживание); результат непосредственного взаимодействия субъектов системы образования со специалистом и (или) учреждением методической службы, а также собственной методической деятельности учреждения постдипломного образования по удовлетворению потребности развития профессиональной квалификации специалиста(</a:t>
            </a:r>
            <a:r>
              <a:rPr lang="ru-RU" sz="2400" dirty="0" err="1"/>
              <a:t>ов</a:t>
            </a:r>
            <a:r>
              <a:rPr lang="ru-RU" sz="2400" dirty="0"/>
              <a:t>) учреждений системы образования (услуга – продукт) </a:t>
            </a:r>
          </a:p>
        </p:txBody>
      </p:sp>
    </p:spTree>
    <p:extLst>
      <p:ext uri="{BB962C8B-B14F-4D97-AF65-F5344CB8AC3E}">
        <p14:creationId xmlns:p14="http://schemas.microsoft.com/office/powerpoint/2010/main" xmlns="" val="18285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292494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74345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Предметно-методический сервис</a:t>
            </a:r>
          </a:p>
          <a:p>
            <a:r>
              <a:rPr lang="ru-RU" sz="2400" dirty="0"/>
              <a:t>Создание условий для модернизации содержания школьного образования и внедрения в учебно-воспитательный процесс новых образовательных технологий</a:t>
            </a:r>
          </a:p>
          <a:p>
            <a:r>
              <a:rPr lang="ru-RU" sz="2400" dirty="0"/>
              <a:t> </a:t>
            </a:r>
            <a:r>
              <a:rPr lang="ru-RU" sz="2400" b="1" dirty="0"/>
              <a:t>Информационно -методический сервис</a:t>
            </a:r>
          </a:p>
          <a:p>
            <a:r>
              <a:rPr lang="ru-RU" sz="2400" dirty="0"/>
              <a:t>Создание условий для ознакомления педагогов с образовательными  ресурсами и опытом инновационной деятельности муниципального, регионального, федерального уровня</a:t>
            </a:r>
          </a:p>
          <a:p>
            <a:r>
              <a:rPr lang="ru-RU" sz="2400" b="1" dirty="0"/>
              <a:t> Мониторинговый сервис</a:t>
            </a:r>
          </a:p>
          <a:p>
            <a:r>
              <a:rPr lang="ru-RU" sz="2400" dirty="0"/>
              <a:t>Создание условий для оперативного выявления проблем муниципальной системы образования, профессиональных затруднений педагогов, определения результативности и эффективности образовательных и инновационных процессов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2980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ysClr val="window" lastClr="FFFFFF"/>
      </a:lt1>
      <a:dk2>
        <a:srgbClr val="E5C6D4"/>
      </a:dk2>
      <a:lt2>
        <a:srgbClr val="F4E7ED"/>
      </a:lt2>
      <a:accent1>
        <a:srgbClr val="E4AFC1"/>
      </a:accent1>
      <a:accent2>
        <a:srgbClr val="E2AFD8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1051</TotalTime>
  <Words>653</Words>
  <Application>Microsoft Office PowerPoint</Application>
  <PresentationFormat>Экран (4:3)</PresentationFormat>
  <Paragraphs>90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Задачи методической службы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Необходимость наполнения Профстандарта пновыми компетенциями: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Досрочная государственная (итоговая) аттестация выпускников IX,XI (XII) классов</dc:title>
  <dc:creator>User</dc:creator>
  <cp:lastModifiedBy>Администратор</cp:lastModifiedBy>
  <cp:revision>128</cp:revision>
  <cp:lastPrinted>2013-04-19T06:40:38Z</cp:lastPrinted>
  <dcterms:created xsi:type="dcterms:W3CDTF">2013-04-16T16:44:37Z</dcterms:created>
  <dcterms:modified xsi:type="dcterms:W3CDTF">2018-11-08T09:35:36Z</dcterms:modified>
</cp:coreProperties>
</file>